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18298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62937" autoAdjust="0"/>
    <p:restoredTop sz="94613" autoAdjust="0"/>
  </p:normalViewPr>
  <p:slideViewPr>
    <p:cSldViewPr>
      <p:cViewPr varScale="1">
        <p:scale>
          <a:sx n="104" d="100"/>
          <a:sy n="104" d="100"/>
        </p:scale>
        <p:origin x="-2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F03AD-5B44-AB4B-819B-A0FF6910333B}" type="datetimeFigureOut">
              <a:rPr lang="en-US" smtClean="0"/>
              <a:t>7/27/17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B7A4-1FEF-F044-8FE7-FC22E7EA24E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9FDCCD-4EE0-4F4F-BAAC-5CA322FF4B07}" type="datetimeFigureOut">
              <a:rPr lang="de-DE"/>
              <a:pPr>
                <a:defRPr/>
              </a:pPr>
              <a:t>7/27/17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99C4AE-832D-419C-8DE1-C09ECAB062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512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8767D3-305D-4026-A1D2-DB1DAA05CA2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99C4AE-832D-419C-8DE1-C09ECAB0624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839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99C4AE-832D-419C-8DE1-C09ECAB0624A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033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7E68F-C483-A34B-B2AA-D72D2E63A2AC}" type="datetime1">
              <a:rPr lang="en-US" smtClean="0"/>
              <a:pPr>
                <a:defRPr/>
              </a:pPr>
              <a:t>7/27/17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Benjamin Görlach | Insights on “carbon leakage” | ELEEP Webinar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09DCF-938A-460F-B013-A5BCEB805E2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86C9-8308-FA49-AB30-A64EB5EC3CE4}" type="datetime1">
              <a:rPr lang="en-US" smtClean="0"/>
              <a:pPr>
                <a:defRPr/>
              </a:pPr>
              <a:t>7/27/17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Benjamin Görlach | Insights on “carbon leakage” | ELEEP Webinar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63236-A440-41CB-B23E-7ECCAE702D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0241-246B-E240-A455-880DFF567E95}" type="datetime1">
              <a:rPr lang="en-US" smtClean="0"/>
              <a:pPr>
                <a:defRPr/>
              </a:pPr>
              <a:t>7/27/17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Benjamin Görlach | Insights on “carbon leakage” | ELEEP Webinar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0F849-3496-4CD5-82D3-C51669E462D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9"/>
          <p:cNvSpPr/>
          <p:nvPr userDrawn="1"/>
        </p:nvSpPr>
        <p:spPr>
          <a:xfrm>
            <a:off x="0" y="-9525"/>
            <a:ext cx="9144000" cy="199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bg1"/>
              </a:solidFill>
            </a:endParaRPr>
          </a:p>
        </p:txBody>
      </p:sp>
      <p:pic>
        <p:nvPicPr>
          <p:cNvPr id="7" name="Picture 7" descr="ELEEP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0"/>
            <a:ext cx="34925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496944" cy="1656184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14164" y="3645024"/>
            <a:ext cx="8515672" cy="115212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14325" y="4797152"/>
            <a:ext cx="8515350" cy="1512168"/>
          </a:xfrm>
        </p:spPr>
        <p:txBody>
          <a:bodyPr/>
          <a:lstStyle>
            <a:lvl1pPr algn="r" eaLnBrk="1" hangingPunct="1">
              <a:spcBef>
                <a:spcPct val="0"/>
              </a:spcBef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A924-7789-7E4D-8AD8-9AE8AE60B924}" type="datetime1">
              <a:rPr lang="en-US" smtClean="0"/>
              <a:pPr>
                <a:defRPr/>
              </a:pPr>
              <a:t>7/27/17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Benjamin Görlach | Insights on “carbon leakage” | ELEEP Webinar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38F4-2468-46C4-A6DE-9CC74D8641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694FB-C152-5E4A-A051-EA6F5A011B19}" type="datetime1">
              <a:rPr lang="en-US" smtClean="0"/>
              <a:pPr>
                <a:defRPr/>
              </a:pPr>
              <a:t>7/27/17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Benjamin Görlach | Insights on “carbon leakage” | ELEEP Webinar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80C2-616C-4C6C-A823-E9DC29A4BB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3EA9B-324B-AA4B-AD5A-303F81B0E9E2}" type="datetime1">
              <a:rPr lang="en-US" smtClean="0"/>
              <a:pPr>
                <a:defRPr/>
              </a:pPr>
              <a:t>7/27/17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Benjamin Görlach | Insights on “carbon leakage” | ELEEP Webinar</a:t>
            </a: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C22EE-5D7E-47B1-9B02-A53C7BC2989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A90F5-BE2B-6B4A-B2ED-96ABE818006F}" type="datetime1">
              <a:rPr lang="en-US" smtClean="0"/>
              <a:pPr>
                <a:defRPr/>
              </a:pPr>
              <a:t>7/27/17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Benjamin Görlach | Insights on “carbon leakage” | ELEEP Webinar</a:t>
            </a: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45128-D291-4294-B65D-E4B48969B4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ECCFF-2008-2149-98C3-1DE0FB3E953D}" type="datetime1">
              <a:rPr lang="en-US" smtClean="0"/>
              <a:pPr>
                <a:defRPr/>
              </a:pPr>
              <a:t>7/27/17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Benjamin Görlach | Insights on “carbon leakage” | ELEEP Webinar</a:t>
            </a: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D90C-CB13-45E6-977E-6A9FB420FFA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8E28E-BB78-004B-AB2C-E8AA90C3D171}" type="datetime1">
              <a:rPr lang="en-US" smtClean="0"/>
              <a:pPr>
                <a:defRPr/>
              </a:pPr>
              <a:t>7/27/17</a:t>
            </a:fld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Benjamin Görlach | Insights on “carbon leakage” | ELEEP Webinar</a:t>
            </a: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A474C-553E-4652-98AB-369BD6681B9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408E-4E75-D243-A8F7-E1197A225B27}" type="datetime1">
              <a:rPr lang="en-US" smtClean="0"/>
              <a:pPr>
                <a:defRPr/>
              </a:pPr>
              <a:t>7/27/17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Benjamin Görlach | Insights on “carbon leakage” | ELEEP Webinar</a:t>
            </a: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698E5-9B7A-4241-A1F1-B063828836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3356-5D24-B341-8CCE-76FB1C7C583A}" type="datetime1">
              <a:rPr lang="en-US" smtClean="0"/>
              <a:pPr>
                <a:defRPr/>
              </a:pPr>
              <a:t>7/27/17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Benjamin Görlach | Insights on “carbon leakage” | ELEEP Webinar</a:t>
            </a: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359E-9CD3-4072-8D2F-D98AA7146DA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D25EBB-8FB6-614A-92D3-A960FD08F17D}" type="datetime1">
              <a:rPr lang="en-US" smtClean="0"/>
              <a:pPr>
                <a:defRPr/>
              </a:pPr>
              <a:t>7/27/17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Benjamin Görlach | Insights on “carbon leakage” | ELEEP Webinar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28D0CC-A93D-4D08-9E43-DA82E48AE88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6"/>
          <p:cNvSpPr>
            <a:spLocks noGrp="1"/>
          </p:cNvSpPr>
          <p:nvPr>
            <p:ph type="ctrTitle"/>
          </p:nvPr>
        </p:nvSpPr>
        <p:spPr>
          <a:xfrm>
            <a:off x="323850" y="1989138"/>
            <a:ext cx="8496300" cy="1655762"/>
          </a:xfrm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182983"/>
                </a:solidFill>
                <a:latin typeface="Arial" charset="0"/>
                <a:cs typeface="Arial" charset="0"/>
              </a:rPr>
              <a:t>ELEEP webinar </a:t>
            </a:r>
            <a:r>
              <a:rPr lang="en-US" dirty="0" smtClean="0">
                <a:solidFill>
                  <a:srgbClr val="182983"/>
                </a:solidFill>
                <a:latin typeface="Arial" charset="0"/>
                <a:cs typeface="Arial" charset="0"/>
              </a:rPr>
              <a:t/>
            </a:r>
            <a:br>
              <a:rPr lang="en-US" dirty="0" smtClean="0">
                <a:solidFill>
                  <a:srgbClr val="182983"/>
                </a:solidFill>
                <a:latin typeface="Arial" charset="0"/>
                <a:cs typeface="Arial" charset="0"/>
              </a:rPr>
            </a:br>
            <a:endParaRPr lang="de-DE" dirty="0" smtClean="0">
              <a:solidFill>
                <a:srgbClr val="182983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4325" y="4797425"/>
            <a:ext cx="8515350" cy="1511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e-DE" sz="1800" dirty="0" smtClean="0">
                <a:latin typeface="Arial" charset="0"/>
                <a:cs typeface="Arial" charset="0"/>
              </a:rPr>
              <a:t>27 </a:t>
            </a:r>
            <a:r>
              <a:rPr lang="de-DE" sz="1800" dirty="0" err="1" smtClean="0">
                <a:latin typeface="Arial" charset="0"/>
                <a:cs typeface="Arial" charset="0"/>
              </a:rPr>
              <a:t>July</a:t>
            </a:r>
            <a:r>
              <a:rPr lang="de-DE" sz="1800" dirty="0" smtClean="0">
                <a:latin typeface="Arial" charset="0"/>
                <a:cs typeface="Arial" charset="0"/>
              </a:rPr>
              <a:t> 2017</a:t>
            </a:r>
          </a:p>
          <a:p>
            <a:pPr>
              <a:buFont typeface="Arial" charset="0"/>
              <a:buNone/>
            </a:pPr>
            <a:r>
              <a:rPr lang="de-DE" sz="1800" dirty="0" smtClean="0">
                <a:latin typeface="Arial" charset="0"/>
                <a:cs typeface="Arial" charset="0"/>
              </a:rPr>
              <a:t>Benjamin Görlach, </a:t>
            </a:r>
            <a:r>
              <a:rPr lang="de-DE" sz="1800" dirty="0" err="1" smtClean="0">
                <a:latin typeface="Arial" charset="0"/>
                <a:cs typeface="Arial" charset="0"/>
              </a:rPr>
              <a:t>Ecologic</a:t>
            </a:r>
            <a:r>
              <a:rPr lang="de-DE" sz="1800" dirty="0" smtClean="0">
                <a:latin typeface="Arial" charset="0"/>
                <a:cs typeface="Arial" charset="0"/>
              </a:rPr>
              <a:t> Institute</a:t>
            </a:r>
          </a:p>
        </p:txBody>
      </p:sp>
      <p:sp>
        <p:nvSpPr>
          <p:cNvPr id="3076" name="Untertitel 7"/>
          <p:cNvSpPr>
            <a:spLocks noGrp="1"/>
          </p:cNvSpPr>
          <p:nvPr>
            <p:ph type="subTitle" idx="1"/>
          </p:nvPr>
        </p:nvSpPr>
        <p:spPr>
          <a:xfrm>
            <a:off x="314325" y="3505200"/>
            <a:ext cx="8515350" cy="1152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Transatlantic competition under the Paris Agreement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Insights on the concept of “carbon leakage”</a:t>
            </a:r>
            <a:endParaRPr lang="en-US" dirty="0" smtClean="0">
              <a:solidFill>
                <a:srgbClr val="182983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182983"/>
                </a:solidFill>
                <a:latin typeface="Arial" charset="0"/>
                <a:cs typeface="Arial" charset="0"/>
              </a:rPr>
              <a:t>Going forward – </a:t>
            </a:r>
            <a:r>
              <a:rPr lang="en-US" sz="4000" b="1" dirty="0" smtClean="0">
                <a:solidFill>
                  <a:srgbClr val="182983"/>
                </a:solidFill>
                <a:latin typeface="Arial" charset="0"/>
                <a:cs typeface="Arial" charset="0"/>
              </a:rPr>
              <a:t>Which </a:t>
            </a:r>
            <a:r>
              <a:rPr lang="en-US" sz="4000" b="1" dirty="0">
                <a:solidFill>
                  <a:srgbClr val="182983"/>
                </a:solidFill>
                <a:latin typeface="Arial" charset="0"/>
                <a:cs typeface="Arial" charset="0"/>
              </a:rPr>
              <a:t>assumptions are in need of review?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Differences in climate policy / carbon constraints – now and in the future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Intensity of international competition and cost pass-through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Plenty of other ways how regulation affects the competitive position: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Energy prices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Overcapacities and subsidies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Openly protectionist policies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Resource efficiency, breakthrough innovation, low-carbon industries – managing the structural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Benjamin </a:t>
            </a:r>
            <a:r>
              <a:rPr lang="en-US" dirty="0" err="1" smtClean="0"/>
              <a:t>Görlach</a:t>
            </a:r>
            <a:r>
              <a:rPr lang="en-US" dirty="0" smtClean="0"/>
              <a:t> | Insights on “carbon leakage” | ELEEP Webinar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AF32D2-FBA1-C949-8C06-91645797BF9E}" type="datetime1">
              <a:rPr lang="en-US" smtClean="0"/>
              <a:pPr>
                <a:defRPr/>
              </a:pPr>
              <a:t>7/27/17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38F4-2468-46C4-A6DE-9CC74D86415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51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182983"/>
                </a:solidFill>
                <a:latin typeface="Arial" charset="0"/>
                <a:cs typeface="Arial" charset="0"/>
              </a:rPr>
              <a:t>What are </a:t>
            </a:r>
            <a:r>
              <a:rPr lang="en-US" sz="4000" b="1" dirty="0" smtClean="0">
                <a:solidFill>
                  <a:srgbClr val="182983"/>
                </a:solidFill>
                <a:latin typeface="Arial" charset="0"/>
                <a:cs typeface="Arial" charset="0"/>
              </a:rPr>
              <a:t>policy responses </a:t>
            </a:r>
            <a:r>
              <a:rPr lang="en-US" sz="4000" b="1" dirty="0">
                <a:solidFill>
                  <a:srgbClr val="182983"/>
                </a:solidFill>
                <a:latin typeface="Arial" charset="0"/>
                <a:cs typeface="Arial" charset="0"/>
              </a:rPr>
              <a:t>to tackle </a:t>
            </a:r>
            <a:r>
              <a:rPr lang="en-US" sz="4000" b="1" dirty="0" smtClean="0">
                <a:solidFill>
                  <a:srgbClr val="182983"/>
                </a:solidFill>
                <a:latin typeface="Arial" charset="0"/>
                <a:cs typeface="Arial" charset="0"/>
              </a:rPr>
              <a:t>carbon leakage</a:t>
            </a:r>
            <a:r>
              <a:rPr lang="en-US" sz="4000" b="1" dirty="0">
                <a:solidFill>
                  <a:srgbClr val="182983"/>
                </a:solidFill>
                <a:latin typeface="Arial" charset="0"/>
                <a:cs typeface="Arial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Policy responses to carbon leakage aim at levelling the playing field: reduce the impact of carbon pricing on domestic producers, create a burden on foreign producers, or achieve convergence through cooperation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Preferential allocation rules for affected domestic producers (ex ante allocation or ex-post rebates)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Adjustments at the border: tariffs and equivalent burdens or rebates 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Convergence of mitigation efforts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Through a global or sectoral agreement on comparable mitigation efforts;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Convergence of carbon prices through market linking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1F497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Benjamin </a:t>
            </a:r>
            <a:r>
              <a:rPr lang="en-US" dirty="0" err="1" smtClean="0"/>
              <a:t>Görlach</a:t>
            </a:r>
            <a:r>
              <a:rPr lang="en-US" dirty="0" smtClean="0"/>
              <a:t> | Insights on “carbon leakage” | ELEEP Webinar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04F58-02A4-D249-AB1A-D623632E7154}" type="datetime1">
              <a:rPr lang="en-US" smtClean="0"/>
              <a:pPr>
                <a:defRPr/>
              </a:pPr>
              <a:t>7/27/17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38F4-2468-46C4-A6DE-9CC74D864151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solidFill>
                  <a:srgbClr val="182983"/>
                </a:solidFill>
                <a:latin typeface="Arial" charset="0"/>
                <a:cs typeface="Arial" charset="0"/>
              </a:rPr>
              <a:t>Carbon Leakage </a:t>
            </a:r>
            <a:r>
              <a:rPr lang="en-US" sz="4000" b="1" dirty="0" smtClean="0">
                <a:solidFill>
                  <a:srgbClr val="182983"/>
                </a:solidFill>
                <a:latin typeface="Arial" charset="0"/>
                <a:cs typeface="Arial" charset="0"/>
              </a:rPr>
              <a:t>– 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What are we talking about? – </a:t>
            </a:r>
            <a:r>
              <a:rPr lang="en-US" sz="2400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are the Forms and Channels of Carbon Leakage?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Is carbon leakage a problem – and why?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Which sectors are at risk of carbon leakage?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Going forward – </a:t>
            </a:r>
            <a:r>
              <a:rPr lang="en-US" sz="2400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Which </a:t>
            </a: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assumptions may need to be revisited?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(How to prevent leakage</a:t>
            </a:r>
            <a:r>
              <a:rPr lang="en-US" sz="2400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?)</a:t>
            </a:r>
            <a:endParaRPr lang="en-US" sz="2400" dirty="0">
              <a:solidFill>
                <a:srgbClr val="1F497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76243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Benjamin </a:t>
            </a:r>
            <a:r>
              <a:rPr lang="en-GB" dirty="0" err="1" smtClean="0"/>
              <a:t>Görlach</a:t>
            </a:r>
            <a:r>
              <a:rPr lang="en-GB" dirty="0" smtClean="0"/>
              <a:t> | Insights on “carbon leakage” | ELEEP Webinar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2A6B5-CF3A-204F-9D86-ED698721A266}" type="datetime1">
              <a:rPr lang="en-US" smtClean="0"/>
              <a:pPr>
                <a:defRPr/>
              </a:pPr>
              <a:t>7/27/17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38F4-2468-46C4-A6DE-9CC74D86415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00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182983"/>
                </a:solidFill>
                <a:latin typeface="Arial" charset="0"/>
                <a:cs typeface="Arial" charset="0"/>
              </a:rPr>
              <a:t>Carbon leakage: </a:t>
            </a:r>
            <a:r>
              <a:rPr lang="en-US" sz="4000" b="1" dirty="0" smtClean="0">
                <a:solidFill>
                  <a:srgbClr val="182983"/>
                </a:solidFill>
                <a:latin typeface="Arial" charset="0"/>
                <a:cs typeface="Arial" charset="0"/>
              </a:rPr>
              <a:t>What </a:t>
            </a:r>
            <a:r>
              <a:rPr lang="en-US" sz="4000" b="1" dirty="0">
                <a:solidFill>
                  <a:srgbClr val="182983"/>
                </a:solidFill>
                <a:latin typeface="Arial" charset="0"/>
                <a:cs typeface="Arial" charset="0"/>
              </a:rPr>
              <a:t>are we talking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73075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IPPC</a:t>
            </a: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: “phenomena whereby the </a:t>
            </a:r>
            <a:r>
              <a:rPr lang="en-US" sz="2400" b="1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reduction in emissions </a:t>
            </a: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(relative to a baseline) in a jurisdiction / </a:t>
            </a:r>
            <a:r>
              <a:rPr lang="en-US" sz="2400" b="1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sector associated with the implementation of mitigation policy</a:t>
            </a: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 is </a:t>
            </a:r>
            <a:r>
              <a:rPr lang="en-US" sz="2400" b="1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offset to some degree</a:t>
            </a: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 by an </a:t>
            </a:r>
            <a:r>
              <a:rPr lang="en-US" sz="2400" b="1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increase outside the jurisdiction / sector through induced changes in consumption, production, prices, land use </a:t>
            </a:r>
            <a:r>
              <a:rPr lang="en-US" sz="2400" b="1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and/or </a:t>
            </a:r>
            <a:r>
              <a:rPr lang="en-US" sz="2400" b="1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trade</a:t>
            </a: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 across the jurisdictions / </a:t>
            </a:r>
            <a:r>
              <a:rPr lang="en-US" sz="2400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sectors”</a:t>
            </a:r>
          </a:p>
          <a:p>
            <a:pPr marL="473075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IEA</a:t>
            </a: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: leakage rate is “</a:t>
            </a:r>
            <a:r>
              <a:rPr lang="en-US" sz="2400" b="1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the ratio of emissions increase from a specific sector outside the country </a:t>
            </a: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(as a result of a policy affecting that sector in the country) </a:t>
            </a:r>
            <a:r>
              <a:rPr lang="en-US" sz="2400" b="1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over the emission reductions in the sector</a:t>
            </a: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 (again, as a result of the environmental policy)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Common usage: a reduction of GHG emissions by shifting GHG-emitting activities to another country, driven by differences in carbon regulation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76243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Benjamin </a:t>
            </a:r>
            <a:r>
              <a:rPr lang="en-GB" dirty="0" err="1" smtClean="0"/>
              <a:t>Görlach</a:t>
            </a:r>
            <a:r>
              <a:rPr lang="en-GB" dirty="0" smtClean="0"/>
              <a:t> | Insights on “carbon leakage” | ELEEP Webinar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CFD798-2922-BC4D-BB09-46F9DD31A6DC}" type="datetime1">
              <a:rPr lang="en-US" smtClean="0"/>
              <a:pPr>
                <a:defRPr/>
              </a:pPr>
              <a:t>7/27/17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38F4-2468-46C4-A6DE-9CC74D86415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21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rgbClr val="182983"/>
                </a:solidFill>
                <a:latin typeface="Arial" charset="0"/>
                <a:cs typeface="Arial" charset="0"/>
              </a:rPr>
              <a:t>Carbon Leakage in Action?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147437" y="6093296"/>
            <a:ext cx="2691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82983"/>
                </a:solidFill>
              </a:rPr>
              <a:t>DER SPIEGEL, 08.04.2002</a:t>
            </a:r>
            <a:endParaRPr lang="en-US" sz="1600" dirty="0">
              <a:solidFill>
                <a:srgbClr val="182983"/>
              </a:solidFill>
            </a:endParaRPr>
          </a:p>
        </p:txBody>
      </p:sp>
      <p:pic>
        <p:nvPicPr>
          <p:cNvPr id="6" name="Picture 5" descr="Screen Shot 2017-04-27 at 00.08.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96712"/>
            <a:ext cx="8534400" cy="438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376243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Benjamin </a:t>
            </a:r>
            <a:r>
              <a:rPr lang="en-GB" dirty="0" err="1" smtClean="0"/>
              <a:t>Görlach</a:t>
            </a:r>
            <a:r>
              <a:rPr lang="en-GB" dirty="0" smtClean="0"/>
              <a:t> | Insights on “carbon leakage” | ELEEP Webinar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80A19F-AAB2-774D-BD13-330D210FEC89}" type="datetime1">
              <a:rPr lang="en-US" smtClean="0"/>
              <a:pPr>
                <a:defRPr/>
              </a:pPr>
              <a:t>7/27/17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38F4-2468-46C4-A6DE-9CC74D86415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85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solidFill>
                  <a:srgbClr val="182983"/>
                </a:solidFill>
                <a:latin typeface="Arial" charset="0"/>
                <a:cs typeface="Arial" charset="0"/>
              </a:rPr>
              <a:t>How does Carbon Leakage work? Forms and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Operational leakage</a:t>
            </a: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: the “Relocation” of production from existing production capacities, could take the form of: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Physical relocation of plants – very rare in real life;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Relocation of production volumes between installations operated by the same company;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Changes in market shares.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Investment leakage</a:t>
            </a: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: investing more into expanding capacities in regions with a weaker carbon constraint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Leakage through energy </a:t>
            </a:r>
            <a:r>
              <a:rPr lang="en-US" sz="2400" b="1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resource markets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(In-country leakage from the sectors with a carbon price to non-priced</a:t>
            </a:r>
            <a:r>
              <a:rPr lang="en-US" sz="2400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sz="2400" dirty="0">
              <a:solidFill>
                <a:srgbClr val="1F497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Benjamin Görlach | </a:t>
            </a:r>
            <a:r>
              <a:rPr lang="de-DE" dirty="0" err="1" smtClean="0"/>
              <a:t>Insights</a:t>
            </a:r>
            <a:r>
              <a:rPr lang="de-DE" dirty="0" smtClean="0"/>
              <a:t> on “</a:t>
            </a:r>
            <a:r>
              <a:rPr lang="de-DE" dirty="0" err="1" smtClean="0"/>
              <a:t>carbon</a:t>
            </a:r>
            <a:r>
              <a:rPr lang="de-DE" dirty="0" smtClean="0"/>
              <a:t> </a:t>
            </a:r>
            <a:r>
              <a:rPr lang="de-DE" dirty="0" err="1" smtClean="0"/>
              <a:t>leakage</a:t>
            </a:r>
            <a:r>
              <a:rPr lang="de-DE" dirty="0" smtClean="0"/>
              <a:t>” | ELEEP Webinar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9EF37-A62C-7447-A4FE-AD5BF9CB7E29}" type="datetime1">
              <a:rPr lang="en-US" smtClean="0"/>
              <a:pPr>
                <a:defRPr/>
              </a:pPr>
              <a:t>7/27/17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38F4-2468-46C4-A6DE-9CC74D86415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67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solidFill>
                  <a:srgbClr val="182983"/>
                </a:solidFill>
                <a:latin typeface="Arial" charset="0"/>
                <a:cs typeface="Arial" charset="0"/>
              </a:rPr>
              <a:t>Carbon leakage: </a:t>
            </a:r>
            <a:r>
              <a:rPr lang="en-US" sz="4000" b="1" dirty="0" smtClean="0">
                <a:solidFill>
                  <a:srgbClr val="182983"/>
                </a:solidFill>
                <a:latin typeface="Arial" charset="0"/>
                <a:cs typeface="Arial" charset="0"/>
              </a:rPr>
              <a:t>Is </a:t>
            </a:r>
            <a:r>
              <a:rPr lang="en-US" sz="4000" b="1" dirty="0">
                <a:solidFill>
                  <a:srgbClr val="182983"/>
                </a:solidFill>
                <a:latin typeface="Arial" charset="0"/>
                <a:cs typeface="Arial" charset="0"/>
              </a:rPr>
              <a:t>it a problem, and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In principle, it </a:t>
            </a:r>
            <a:r>
              <a:rPr lang="en-US" sz="2400" i="1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could</a:t>
            </a: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 be a problem: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Effectiveness of climate policy suffers: reduction is (partly) offset abroad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Efficiency of climate policy suffers: Production could become more polluting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Political feasibility of climate policy suffers (and therefore policy ambition): Unfair distortion of competition, loss of income and jobs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1F497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Benjamin </a:t>
            </a:r>
            <a:r>
              <a:rPr lang="en-US" dirty="0" err="1" smtClean="0"/>
              <a:t>Görlach</a:t>
            </a:r>
            <a:r>
              <a:rPr lang="en-US" dirty="0" smtClean="0"/>
              <a:t> | Insights on “carbon leakage” | ELEEP Webinar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73148C-88B7-E54D-87A1-4304A868BB04}" type="datetime1">
              <a:rPr lang="en-US" smtClean="0"/>
              <a:pPr>
                <a:defRPr/>
              </a:pPr>
              <a:t>7/27/17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38F4-2468-46C4-A6DE-9CC74D86415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37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solidFill>
                  <a:srgbClr val="182983"/>
                </a:solidFill>
                <a:latin typeface="Arial" charset="0"/>
                <a:cs typeface="Arial" charset="0"/>
              </a:rPr>
              <a:t>Carbon leakage: </a:t>
            </a:r>
            <a:r>
              <a:rPr lang="en-US" sz="4000" b="1" dirty="0" smtClean="0">
                <a:solidFill>
                  <a:srgbClr val="182983"/>
                </a:solidFill>
                <a:latin typeface="Arial" charset="0"/>
                <a:cs typeface="Arial" charset="0"/>
              </a:rPr>
              <a:t>Is </a:t>
            </a:r>
            <a:r>
              <a:rPr lang="en-US" sz="4000" b="1" dirty="0">
                <a:solidFill>
                  <a:srgbClr val="182983"/>
                </a:solidFill>
                <a:latin typeface="Arial" charset="0"/>
                <a:cs typeface="Arial" charset="0"/>
              </a:rPr>
              <a:t>it a problem, and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But is it really a problem?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Evidence: model-based ex-ante studies find a leakage risk – but empirical ex-post studies show little or no conclusive evidence of actual leakage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Carbon leakage – very hard to separate from the baseline. Reinforcement of an ongoing trend?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Tackling leakage = Conservation </a:t>
            </a:r>
            <a:r>
              <a:rPr lang="en-US" sz="2000" dirty="0" err="1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programme</a:t>
            </a:r>
            <a:r>
              <a:rPr lang="en-US" sz="20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 for dinosaurs? Preventing necessary structural change towards a low-carbon economy?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The phenomenon of </a:t>
            </a:r>
            <a:r>
              <a:rPr lang="en-US" sz="2000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“clean leakage” </a:t>
            </a:r>
            <a:r>
              <a:rPr lang="en-US" sz="20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– production actually cleaner abroad?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1F497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Benjamin </a:t>
            </a:r>
            <a:r>
              <a:rPr lang="en-US" dirty="0" err="1" smtClean="0"/>
              <a:t>Görlach</a:t>
            </a:r>
            <a:r>
              <a:rPr lang="en-US" dirty="0" smtClean="0"/>
              <a:t> | Insights on “carbon leakage” | ELEEP Webinar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73148C-88B7-E54D-87A1-4304A868BB04}" type="datetime1">
              <a:rPr lang="en-US" smtClean="0"/>
              <a:pPr>
                <a:defRPr/>
              </a:pPr>
              <a:t>7/27/17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38F4-2468-46C4-A6DE-9CC74D86415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89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7-27 at 15.05.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8636">
            <a:off x="720462" y="296594"/>
            <a:ext cx="7647258" cy="5579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57734" dir="204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691680" y="4437112"/>
            <a:ext cx="7162800" cy="175432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 Paris climate accord is simply the latest example of Washington entering into an agreement that disadvantages the United States to the exclusive benefit of other countries, leaving American workers – who I love – and taxpayers </a:t>
            </a:r>
            <a:r>
              <a:rPr lang="en-US" b="1" dirty="0" smtClean="0"/>
              <a:t>to absorb the cost in terms of lost jobs, lower wages, shuttered factories, and vastly diminished economic production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Benjamin </a:t>
            </a:r>
            <a:r>
              <a:rPr lang="en-US" dirty="0" err="1" smtClean="0"/>
              <a:t>Görlach</a:t>
            </a:r>
            <a:r>
              <a:rPr lang="en-US" dirty="0" smtClean="0"/>
              <a:t> | Insights on “carbon leakage” | ELEEP Webinar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209FC6-1750-0E40-8FBA-BD7AC7AD6D32}" type="datetime1">
              <a:rPr lang="en-US" smtClean="0"/>
              <a:pPr>
                <a:defRPr/>
              </a:pPr>
              <a:t>7/27/17</a:t>
            </a:fld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38F4-2468-46C4-A6DE-9CC74D86415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692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solidFill>
                  <a:srgbClr val="182983"/>
                </a:solidFill>
                <a:latin typeface="Arial" charset="0"/>
                <a:cs typeface="Arial" charset="0"/>
              </a:rPr>
              <a:t>Leakage risk: which sectors are exposed?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Common understanding: </a:t>
            </a:r>
            <a:r>
              <a:rPr lang="en-US" sz="2400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carbon </a:t>
            </a:r>
            <a:r>
              <a:rPr lang="en-US" sz="24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leakage risk as a combination of</a:t>
            </a:r>
          </a:p>
          <a:p>
            <a:pPr marL="914400" lvl="1" indent="-457200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Cost burden resulting from of the carbon price (emission intensity)</a:t>
            </a:r>
          </a:p>
          <a:p>
            <a:pPr marL="914400" lvl="1" indent="-457200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Exposure to international competition (proxy: trade intensity)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1F497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 descr="CL_phase3.PNG"/>
          <p:cNvPicPr>
            <a:picLocks noChangeAspect="1"/>
          </p:cNvPicPr>
          <p:nvPr/>
        </p:nvPicPr>
        <p:blipFill>
          <a:blip r:embed="rId3"/>
          <a:srcRect t="2778" r="4493" b="2817"/>
          <a:stretch>
            <a:fillRect/>
          </a:stretch>
        </p:blipFill>
        <p:spPr>
          <a:xfrm>
            <a:off x="3563888" y="1051528"/>
            <a:ext cx="5412567" cy="5329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Benjamin Görlach | </a:t>
            </a:r>
            <a:r>
              <a:rPr lang="de-DE" dirty="0" err="1" smtClean="0"/>
              <a:t>Insights</a:t>
            </a:r>
            <a:r>
              <a:rPr lang="de-DE" dirty="0" smtClean="0"/>
              <a:t> on “</a:t>
            </a:r>
            <a:r>
              <a:rPr lang="de-DE" dirty="0" err="1" smtClean="0"/>
              <a:t>carbon</a:t>
            </a:r>
            <a:r>
              <a:rPr lang="de-DE" dirty="0" smtClean="0"/>
              <a:t> </a:t>
            </a:r>
            <a:r>
              <a:rPr lang="de-DE" dirty="0" err="1" smtClean="0"/>
              <a:t>leakage</a:t>
            </a:r>
            <a:r>
              <a:rPr lang="de-DE" dirty="0" smtClean="0"/>
              <a:t>” | ELEEP Webinar</a:t>
            </a:r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54A04-1B87-A246-A35E-A82C2F26423A}" type="datetime1">
              <a:rPr lang="en-US" smtClean="0"/>
              <a:pPr>
                <a:defRPr/>
              </a:pPr>
              <a:t>7/27/17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38F4-2468-46C4-A6DE-9CC74D86415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62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899</Words>
  <Application>Microsoft Macintosh PowerPoint</Application>
  <PresentationFormat>On-screen Show (4:3)</PresentationFormat>
  <Paragraphs>88</Paragraphs>
  <Slides>11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ELEEP webinar  </vt:lpstr>
      <vt:lpstr>Carbon Leakage – the Basics</vt:lpstr>
      <vt:lpstr>Carbon leakage: What are we talking about?</vt:lpstr>
      <vt:lpstr>Carbon Leakage in Action?</vt:lpstr>
      <vt:lpstr>How does Carbon Leakage work? Forms and Channels</vt:lpstr>
      <vt:lpstr>Carbon leakage: Is it a problem, and why?</vt:lpstr>
      <vt:lpstr>Carbon leakage: Is it a problem, and why?</vt:lpstr>
      <vt:lpstr>Slide 8</vt:lpstr>
      <vt:lpstr>Leakage risk: which sectors are exposed?</vt:lpstr>
      <vt:lpstr>Going forward – Which assumptions are in need of review?</vt:lpstr>
      <vt:lpstr>What are policy responses to tackle carbon leakage?</vt:lpstr>
    </vt:vector>
  </TitlesOfParts>
  <Company>Ecologic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ELEEP webinar</dc:title>
  <dc:creator>melissa.maxter</dc:creator>
  <cp:lastModifiedBy>Matthias Duwe</cp:lastModifiedBy>
  <cp:revision>12</cp:revision>
  <cp:lastPrinted>2017-07-27T15:19:31Z</cp:lastPrinted>
  <dcterms:created xsi:type="dcterms:W3CDTF">2017-07-27T15:09:35Z</dcterms:created>
  <dcterms:modified xsi:type="dcterms:W3CDTF">2017-07-27T16:24:36Z</dcterms:modified>
</cp:coreProperties>
</file>